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86" r:id="rId4"/>
    <p:sldId id="288" r:id="rId5"/>
    <p:sldId id="269" r:id="rId6"/>
    <p:sldId id="262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fa Tamanna" userId="8e79a9ae216f3c9e" providerId="LiveId" clId="{7120B493-9B35-4CD9-AB34-F0517FAEF7AD}"/>
    <pc:docChg chg="custSel addSld delSld modSld">
      <pc:chgData name="Rifa Tamanna" userId="8e79a9ae216f3c9e" providerId="LiveId" clId="{7120B493-9B35-4CD9-AB34-F0517FAEF7AD}" dt="2022-12-26T14:28:13.996" v="80" actId="20577"/>
      <pc:docMkLst>
        <pc:docMk/>
      </pc:docMkLst>
      <pc:sldChg chg="modSp add">
        <pc:chgData name="Rifa Tamanna" userId="8e79a9ae216f3c9e" providerId="LiveId" clId="{7120B493-9B35-4CD9-AB34-F0517FAEF7AD}" dt="2022-12-26T14:27:45.249" v="74" actId="2711"/>
        <pc:sldMkLst>
          <pc:docMk/>
          <pc:sldMk cId="859988940" sldId="262"/>
        </pc:sldMkLst>
        <pc:spChg chg="mod">
          <ac:chgData name="Rifa Tamanna" userId="8e79a9ae216f3c9e" providerId="LiveId" clId="{7120B493-9B35-4CD9-AB34-F0517FAEF7AD}" dt="2022-12-26T14:27:45.249" v="74" actId="2711"/>
          <ac:spMkLst>
            <pc:docMk/>
            <pc:sldMk cId="859988940" sldId="262"/>
            <ac:spMk id="5" creationId="{61E88D50-62CC-83E8-D5D7-65676C4D548A}"/>
          </ac:spMkLst>
        </pc:spChg>
      </pc:sldChg>
      <pc:sldChg chg="modSp">
        <pc:chgData name="Rifa Tamanna" userId="8e79a9ae216f3c9e" providerId="LiveId" clId="{7120B493-9B35-4CD9-AB34-F0517FAEF7AD}" dt="2022-12-26T14:28:00.599" v="76" actId="20577"/>
        <pc:sldMkLst>
          <pc:docMk/>
          <pc:sldMk cId="426660974" sldId="266"/>
        </pc:sldMkLst>
        <pc:spChg chg="mod">
          <ac:chgData name="Rifa Tamanna" userId="8e79a9ae216f3c9e" providerId="LiveId" clId="{7120B493-9B35-4CD9-AB34-F0517FAEF7AD}" dt="2022-12-26T14:28:00.599" v="76" actId="20577"/>
          <ac:spMkLst>
            <pc:docMk/>
            <pc:sldMk cId="426660974" sldId="266"/>
            <ac:spMk id="13" creationId="{6FB46196-7991-1C32-6793-AD2C632F262B}"/>
          </ac:spMkLst>
        </pc:spChg>
      </pc:sldChg>
      <pc:sldChg chg="modSp">
        <pc:chgData name="Rifa Tamanna" userId="8e79a9ae216f3c9e" providerId="LiveId" clId="{7120B493-9B35-4CD9-AB34-F0517FAEF7AD}" dt="2022-12-26T14:28:07.564" v="78" actId="20577"/>
        <pc:sldMkLst>
          <pc:docMk/>
          <pc:sldMk cId="3701359138" sldId="267"/>
        </pc:sldMkLst>
        <pc:spChg chg="mod">
          <ac:chgData name="Rifa Tamanna" userId="8e79a9ae216f3c9e" providerId="LiveId" clId="{7120B493-9B35-4CD9-AB34-F0517FAEF7AD}" dt="2022-12-26T14:28:07.564" v="78" actId="20577"/>
          <ac:spMkLst>
            <pc:docMk/>
            <pc:sldMk cId="3701359138" sldId="267"/>
            <ac:spMk id="5" creationId="{3D882689-9CE6-614F-4DA4-AB98DE74F4E2}"/>
          </ac:spMkLst>
        </pc:spChg>
      </pc:sldChg>
      <pc:sldChg chg="modSp">
        <pc:chgData name="Rifa Tamanna" userId="8e79a9ae216f3c9e" providerId="LiveId" clId="{7120B493-9B35-4CD9-AB34-F0517FAEF7AD}" dt="2022-12-26T14:28:13.996" v="80" actId="20577"/>
        <pc:sldMkLst>
          <pc:docMk/>
          <pc:sldMk cId="2266396467" sldId="268"/>
        </pc:sldMkLst>
        <pc:spChg chg="mod">
          <ac:chgData name="Rifa Tamanna" userId="8e79a9ae216f3c9e" providerId="LiveId" clId="{7120B493-9B35-4CD9-AB34-F0517FAEF7AD}" dt="2022-12-26T14:28:13.996" v="80" actId="20577"/>
          <ac:spMkLst>
            <pc:docMk/>
            <pc:sldMk cId="2266396467" sldId="268"/>
            <ac:spMk id="5" creationId="{7603A334-ED9A-268B-AF49-242F2B2E035D}"/>
          </ac:spMkLst>
        </pc:spChg>
      </pc:sldChg>
      <pc:sldChg chg="modSp">
        <pc:chgData name="Rifa Tamanna" userId="8e79a9ae216f3c9e" providerId="LiveId" clId="{7120B493-9B35-4CD9-AB34-F0517FAEF7AD}" dt="2022-12-26T14:21:35.127" v="53" actId="20577"/>
        <pc:sldMkLst>
          <pc:docMk/>
          <pc:sldMk cId="2115051809" sldId="269"/>
        </pc:sldMkLst>
        <pc:spChg chg="mod">
          <ac:chgData name="Rifa Tamanna" userId="8e79a9ae216f3c9e" providerId="LiveId" clId="{7120B493-9B35-4CD9-AB34-F0517FAEF7AD}" dt="2022-12-26T14:21:35.127" v="53" actId="20577"/>
          <ac:spMkLst>
            <pc:docMk/>
            <pc:sldMk cId="2115051809" sldId="269"/>
            <ac:spMk id="2" creationId="{3664247B-B907-EF46-241A-9C510BB7703A}"/>
          </ac:spMkLst>
        </pc:spChg>
      </pc:sldChg>
      <pc:sldChg chg="modSp">
        <pc:chgData name="Rifa Tamanna" userId="8e79a9ae216f3c9e" providerId="LiveId" clId="{7120B493-9B35-4CD9-AB34-F0517FAEF7AD}" dt="2022-12-26T14:21:10.434" v="49" actId="20577"/>
        <pc:sldMkLst>
          <pc:docMk/>
          <pc:sldMk cId="1261005357" sldId="286"/>
        </pc:sldMkLst>
        <pc:spChg chg="mod">
          <ac:chgData name="Rifa Tamanna" userId="8e79a9ae216f3c9e" providerId="LiveId" clId="{7120B493-9B35-4CD9-AB34-F0517FAEF7AD}" dt="2022-12-26T14:21:10.434" v="49" actId="20577"/>
          <ac:spMkLst>
            <pc:docMk/>
            <pc:sldMk cId="1261005357" sldId="286"/>
            <ac:spMk id="3" creationId="{C9C04703-6A3B-9EF2-00FA-D40F0E85B829}"/>
          </ac:spMkLst>
        </pc:spChg>
      </pc:sldChg>
      <pc:sldChg chg="modSp">
        <pc:chgData name="Rifa Tamanna" userId="8e79a9ae216f3c9e" providerId="LiveId" clId="{7120B493-9B35-4CD9-AB34-F0517FAEF7AD}" dt="2022-12-26T14:21:23.681" v="51" actId="20577"/>
        <pc:sldMkLst>
          <pc:docMk/>
          <pc:sldMk cId="1332420695" sldId="288"/>
        </pc:sldMkLst>
        <pc:spChg chg="mod">
          <ac:chgData name="Rifa Tamanna" userId="8e79a9ae216f3c9e" providerId="LiveId" clId="{7120B493-9B35-4CD9-AB34-F0517FAEF7AD}" dt="2022-12-26T14:21:23.681" v="51" actId="20577"/>
          <ac:spMkLst>
            <pc:docMk/>
            <pc:sldMk cId="1332420695" sldId="288"/>
            <ac:spMk id="2" creationId="{12DFA8ED-5A58-A9BA-A61A-DE596147DE95}"/>
          </ac:spMkLst>
        </pc:spChg>
      </pc:sldChg>
      <pc:sldChg chg="modSp">
        <pc:chgData name="Rifa Tamanna" userId="8e79a9ae216f3c9e" providerId="LiveId" clId="{7120B493-9B35-4CD9-AB34-F0517FAEF7AD}" dt="2022-12-26T14:20:59.382" v="47" actId="20577"/>
        <pc:sldMkLst>
          <pc:docMk/>
          <pc:sldMk cId="2058937634" sldId="292"/>
        </pc:sldMkLst>
        <pc:spChg chg="mod">
          <ac:chgData name="Rifa Tamanna" userId="8e79a9ae216f3c9e" providerId="LiveId" clId="{7120B493-9B35-4CD9-AB34-F0517FAEF7AD}" dt="2022-12-26T14:20:59.382" v="47" actId="20577"/>
          <ac:spMkLst>
            <pc:docMk/>
            <pc:sldMk cId="2058937634" sldId="292"/>
            <ac:spMk id="3" creationId="{C9C04703-6A3B-9EF2-00FA-D40F0E85B829}"/>
          </ac:spMkLst>
        </pc:spChg>
      </pc:sldChg>
      <pc:sldChg chg="new add del">
        <pc:chgData name="Rifa Tamanna" userId="8e79a9ae216f3c9e" providerId="LiveId" clId="{7120B493-9B35-4CD9-AB34-F0517FAEF7AD}" dt="2022-12-26T14:27:19.970" v="65" actId="2696"/>
        <pc:sldMkLst>
          <pc:docMk/>
          <pc:sldMk cId="4294544000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583D-B2DB-4C71-9AFD-A7B68B257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0640E-2F65-4AA1-9C38-4A9916141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1394-901E-41D2-8AE7-B4E813A1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0278D-7BB9-4189-A8A2-370680DA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B7256-D9D5-4BD9-B065-C51E69D5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BA0F-3E00-4874-B8E6-982E3119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F1680-2CC4-4944-8C08-836ADCA1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4B7E2-055B-4DB2-9E08-A4AEE907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0F833-0506-4487-BB5E-2A97F540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0E88B-BA37-4798-9F47-41C559EC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4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2EA53-64F5-4D3B-9419-B0315710C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571E5-3A56-4E3D-8283-B3BDF7283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58E37-1873-42C5-B71D-089AFAB2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47DD-C6D7-463E-B5C5-D5959769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EB260-4DF4-4470-A39E-B5A4E60C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038C-F31C-4D49-8ACC-E05DDC4F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4AB80-FE40-48CC-B2B6-DEEAF0746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ED3A-32C7-4E1A-AFF9-ACCAB5AC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B835B-1E2F-40AB-9AA3-4EE440A8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48060-D581-4CB7-8B4A-B73D013C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2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F6CA-F783-48AF-BD3C-F47F3132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8B4D-E13D-498B-B089-AC1152D3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CA1C-E584-4E53-B446-8BFB1C23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8D686-0D9B-40C0-98CB-DA949D0B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0EB2-E0E3-408B-927E-C15C945E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5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B44A-305A-457D-8C29-55F0E48E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B5261-D6F5-43D5-9D12-AA7813261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3FC76-5494-49E0-8E63-0B39E90BB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DFD3E-CD66-4667-857B-D964828E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B0B0A-D39A-47B2-9B1D-C4D1FDCD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BE12B-85F6-49D0-96BA-E2171B4E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3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6AC2-1257-43DD-BE25-9717E755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18534-0570-42BB-AF76-43FC6F063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3EB3E-51F4-44F4-BC23-0777DAF554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D18E6-AA4A-4ED8-A36B-2E82F9617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B5F6A-7A85-4E6C-B3D7-F18681DA1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04354-2D80-4809-97A8-6F711DB7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690E19-2709-4FE4-9F37-B23BB756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F46F8-F0B5-4E05-B0F3-4037CE97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7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AD8B-BF73-4ACE-B8A8-99443069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9A786-3BF9-45CA-B4FA-0FC344C3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0179-0F0E-45E6-B21C-1FE316BA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77857-364E-44A4-B81E-6E3E19BA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7EECD1-25FC-4EE8-B9E6-32E1BB9E0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C17D3-4BDA-4283-8159-8D32A89A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D1A3-D0A7-4C01-A673-D01D68B6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3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1D75-7A4D-431E-B33A-758F7FF7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FD63-BB4D-4EE2-9FA2-8D331371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42562-2575-46C3-8FEF-11555DE2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BCE74-F25D-45B8-82FB-D5C33F58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B5242-B7DE-4435-BD2B-B245B668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AE397-EA35-401A-84E1-09483741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5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EEB2-3445-45C4-9111-88F93BE1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4CB530-3AC5-46DA-87F0-BE578B3C8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73A21-3F29-4F74-B203-86E677863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152E0-3BC2-4716-8E35-96F16D48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E331B-3445-463B-AAD7-70EF7AED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CF15-7564-4F9C-986D-9A8D470E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5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82A024-6D93-40DE-87B3-9CD27C5A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37778-8693-4DF0-86CA-E2164916E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4F954-5C01-4E55-A147-71968401E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028B-6A92-48FA-9630-FF33B8F4B94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B3F7A-D585-4495-B5CA-E3A7FBEBD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D2A8A-2AAE-469E-A1E2-630CC260D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2BCB-6FF7-42FD-8541-768D1CCFF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pwithease.com/introduction-to-zenmap-nmap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nmap.org/book/zenmap-results.html" TargetMode="External"/><Relationship Id="rId4" Type="http://schemas.openxmlformats.org/officeDocument/2006/relationships/hyperlink" Target="https://link.springer.com/chapter/10.1007/978-1-4614?fbclid=IwAR2SpBgTjkOug5nsUjzgkHcxNHTBpQjWd4zouhch4Kbqle3rsX0pXMedcp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B46B36D-8CA1-615F-4BE5-DB3513EBA977}"/>
              </a:ext>
            </a:extLst>
          </p:cNvPr>
          <p:cNvSpPr/>
          <p:nvPr/>
        </p:nvSpPr>
        <p:spPr>
          <a:xfrm>
            <a:off x="0" y="0"/>
            <a:ext cx="12192000" cy="394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A26378-E9E6-4575-D54A-676FE9F95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9" y="3859953"/>
            <a:ext cx="4679092" cy="26319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054FB-E3F3-AF0A-AEE3-44761A3EE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0" y="824159"/>
            <a:ext cx="4679092" cy="26319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E837F8-239A-C21E-FD9A-C8AED5655AD5}"/>
              </a:ext>
            </a:extLst>
          </p:cNvPr>
          <p:cNvSpPr txBox="1"/>
          <p:nvPr/>
        </p:nvSpPr>
        <p:spPr>
          <a:xfrm>
            <a:off x="2501229" y="3490197"/>
            <a:ext cx="872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GP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AD608-14C6-18AD-7A7C-87B9FBAC6B95}"/>
              </a:ext>
            </a:extLst>
          </p:cNvPr>
          <p:cNvSpPr txBox="1"/>
          <p:nvPr/>
        </p:nvSpPr>
        <p:spPr>
          <a:xfrm>
            <a:off x="8918526" y="3488897"/>
            <a:ext cx="8721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Link3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F3C7F2D-D713-B9D8-AC8D-9A0F82E5A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40" y="852703"/>
            <a:ext cx="4682760" cy="26340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EF46A1-2C7E-6E8E-A60C-43F46F9B8F84}"/>
              </a:ext>
            </a:extLst>
          </p:cNvPr>
          <p:cNvSpPr txBox="1"/>
          <p:nvPr/>
        </p:nvSpPr>
        <p:spPr>
          <a:xfrm>
            <a:off x="2267187" y="6168301"/>
            <a:ext cx="13145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dirty="0">
              <a:effectLst/>
              <a:latin typeface="Segoe UI Historic" panose="020B0502040204020203" pitchFamily="34" charset="0"/>
            </a:endParaRPr>
          </a:p>
          <a:p>
            <a:pPr algn="ctr"/>
            <a:r>
              <a:rPr lang="en-US" sz="2000" b="1" i="0" dirty="0" err="1">
                <a:effectLst/>
                <a:latin typeface="Segoe UI Historic" panose="020B0502040204020203" pitchFamily="34" charset="0"/>
              </a:rPr>
              <a:t>Sparkit</a:t>
            </a:r>
            <a:endParaRPr lang="en-US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2E010-9B08-E99C-455F-D42FB1EB9C0D}"/>
              </a:ext>
            </a:extLst>
          </p:cNvPr>
          <p:cNvSpPr txBox="1"/>
          <p:nvPr/>
        </p:nvSpPr>
        <p:spPr>
          <a:xfrm>
            <a:off x="8697351" y="6147181"/>
            <a:ext cx="1314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dirty="0">
              <a:effectLst/>
              <a:latin typeface="Segoe UI Historic" panose="020B0502040204020203" pitchFamily="34" charset="0"/>
            </a:endParaRPr>
          </a:p>
          <a:p>
            <a:pPr algn="ctr"/>
            <a:r>
              <a:rPr lang="en-US" sz="2000" b="1" i="0" dirty="0" err="1">
                <a:effectLst/>
                <a:latin typeface="Segoe UI Historic" panose="020B0502040204020203" pitchFamily="34" charset="0"/>
              </a:rPr>
              <a:t>Teletalk</a:t>
            </a:r>
            <a:endParaRPr lang="en-US" sz="2000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E7FCE7-A5CE-A27D-2234-CF191E90B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92" y="3859953"/>
            <a:ext cx="4679092" cy="26319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03D8E7-79B0-C73A-9BCD-42AE4D42256D}"/>
              </a:ext>
            </a:extLst>
          </p:cNvPr>
          <p:cNvSpPr txBox="1"/>
          <p:nvPr/>
        </p:nvSpPr>
        <p:spPr>
          <a:xfrm>
            <a:off x="3640187" y="176260"/>
            <a:ext cx="560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Different Host to Domain: Telegram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9C04703-6A3B-9EF2-00FA-D40F0E8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4856" y="6492875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78747-3CCE-4883-9E07-3CD0FB29ED54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55644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0B7A0B6-1E5E-105E-845E-EB4BD2E7EDDB}"/>
              </a:ext>
            </a:extLst>
          </p:cNvPr>
          <p:cNvGrpSpPr/>
          <p:nvPr/>
        </p:nvGrpSpPr>
        <p:grpSpPr>
          <a:xfrm>
            <a:off x="-76200" y="2277087"/>
            <a:ext cx="4991100" cy="2303826"/>
            <a:chOff x="0" y="2209955"/>
            <a:chExt cx="6881586" cy="3176450"/>
          </a:xfrm>
        </p:grpSpPr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245A7D6B-763C-8AB7-A44B-99941570D809}"/>
                </a:ext>
              </a:extLst>
            </p:cNvPr>
            <p:cNvSpPr/>
            <p:nvPr/>
          </p:nvSpPr>
          <p:spPr>
            <a:xfrm>
              <a:off x="0" y="2209955"/>
              <a:ext cx="6763658" cy="3013372"/>
            </a:xfrm>
            <a:custGeom>
              <a:avLst/>
              <a:gdLst>
                <a:gd name="connsiteX0" fmla="*/ 0 w 6667500"/>
                <a:gd name="connsiteY0" fmla="*/ 0 h 2286000"/>
                <a:gd name="connsiteX1" fmla="*/ 6667500 w 6667500"/>
                <a:gd name="connsiteY1" fmla="*/ 0 h 2286000"/>
                <a:gd name="connsiteX2" fmla="*/ 6667500 w 6667500"/>
                <a:gd name="connsiteY2" fmla="*/ 2286000 h 2286000"/>
                <a:gd name="connsiteX3" fmla="*/ 0 w 6667500"/>
                <a:gd name="connsiteY3" fmla="*/ 2286000 h 2286000"/>
                <a:gd name="connsiteX4" fmla="*/ 0 w 6667500"/>
                <a:gd name="connsiteY4" fmla="*/ 0 h 2286000"/>
                <a:gd name="connsiteX0" fmla="*/ 0 w 6667500"/>
                <a:gd name="connsiteY0" fmla="*/ 0 h 2286000"/>
                <a:gd name="connsiteX1" fmla="*/ 6667500 w 6667500"/>
                <a:gd name="connsiteY1" fmla="*/ 0 h 2286000"/>
                <a:gd name="connsiteX2" fmla="*/ 5219700 w 6667500"/>
                <a:gd name="connsiteY2" fmla="*/ 2266950 h 2286000"/>
                <a:gd name="connsiteX3" fmla="*/ 0 w 6667500"/>
                <a:gd name="connsiteY3" fmla="*/ 2286000 h 2286000"/>
                <a:gd name="connsiteX4" fmla="*/ 0 w 66675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0" h="2286000">
                  <a:moveTo>
                    <a:pt x="0" y="0"/>
                  </a:moveTo>
                  <a:lnTo>
                    <a:pt x="6667500" y="0"/>
                  </a:lnTo>
                  <a:lnTo>
                    <a:pt x="5219700" y="226695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7178EFAC-6A6E-C897-33AE-F7153BBFFEBC}"/>
                </a:ext>
              </a:extLst>
            </p:cNvPr>
            <p:cNvSpPr/>
            <p:nvPr/>
          </p:nvSpPr>
          <p:spPr>
            <a:xfrm>
              <a:off x="117928" y="2373033"/>
              <a:ext cx="6763658" cy="3013372"/>
            </a:xfrm>
            <a:custGeom>
              <a:avLst/>
              <a:gdLst>
                <a:gd name="connsiteX0" fmla="*/ 0 w 6667500"/>
                <a:gd name="connsiteY0" fmla="*/ 0 h 2286000"/>
                <a:gd name="connsiteX1" fmla="*/ 6667500 w 6667500"/>
                <a:gd name="connsiteY1" fmla="*/ 0 h 2286000"/>
                <a:gd name="connsiteX2" fmla="*/ 6667500 w 6667500"/>
                <a:gd name="connsiteY2" fmla="*/ 2286000 h 2286000"/>
                <a:gd name="connsiteX3" fmla="*/ 0 w 6667500"/>
                <a:gd name="connsiteY3" fmla="*/ 2286000 h 2286000"/>
                <a:gd name="connsiteX4" fmla="*/ 0 w 6667500"/>
                <a:gd name="connsiteY4" fmla="*/ 0 h 2286000"/>
                <a:gd name="connsiteX0" fmla="*/ 0 w 6667500"/>
                <a:gd name="connsiteY0" fmla="*/ 0 h 2286000"/>
                <a:gd name="connsiteX1" fmla="*/ 6667500 w 6667500"/>
                <a:gd name="connsiteY1" fmla="*/ 0 h 2286000"/>
                <a:gd name="connsiteX2" fmla="*/ 5219700 w 6667500"/>
                <a:gd name="connsiteY2" fmla="*/ 2266950 h 2286000"/>
                <a:gd name="connsiteX3" fmla="*/ 0 w 6667500"/>
                <a:gd name="connsiteY3" fmla="*/ 2286000 h 2286000"/>
                <a:gd name="connsiteX4" fmla="*/ 0 w 66675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0" h="2286000">
                  <a:moveTo>
                    <a:pt x="0" y="0"/>
                  </a:moveTo>
                  <a:lnTo>
                    <a:pt x="6667500" y="0"/>
                  </a:lnTo>
                  <a:lnTo>
                    <a:pt x="5219700" y="226695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977AE0-B136-CF60-F45A-CECAC362CA5B}"/>
              </a:ext>
            </a:extLst>
          </p:cNvPr>
          <p:cNvSpPr txBox="1"/>
          <p:nvPr/>
        </p:nvSpPr>
        <p:spPr>
          <a:xfrm>
            <a:off x="-66869" y="2951947"/>
            <a:ext cx="4338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Design network topology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9B60-A73B-612E-058D-AD99992F993D}"/>
              </a:ext>
            </a:extLst>
          </p:cNvPr>
          <p:cNvSpPr txBox="1"/>
          <p:nvPr/>
        </p:nvSpPr>
        <p:spPr>
          <a:xfrm>
            <a:off x="790112" y="424888"/>
            <a:ext cx="4483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Design network topology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70013D-D056-8E3F-B241-5EDC134B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18" y="0"/>
            <a:ext cx="6849151" cy="685800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9C04703-6A3B-9EF2-00FA-D40F0E8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519" y="6390045"/>
            <a:ext cx="425388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4C82E-0717-4DEB-A76A-644BE0462213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20589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274418C1-71A9-293E-3D9E-50A00EEEA5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2" t="12108" r="35982"/>
          <a:stretch/>
        </p:blipFill>
        <p:spPr>
          <a:xfrm>
            <a:off x="6724650" y="0"/>
            <a:ext cx="5467350" cy="6858000"/>
          </a:xfrm>
          <a:custGeom>
            <a:avLst/>
            <a:gdLst>
              <a:gd name="connsiteX0" fmla="*/ 0 w 5467936"/>
              <a:gd name="connsiteY0" fmla="*/ 0 h 6858000"/>
              <a:gd name="connsiteX1" fmla="*/ 5467936 w 5467936"/>
              <a:gd name="connsiteY1" fmla="*/ 0 h 6858000"/>
              <a:gd name="connsiteX2" fmla="*/ 5467936 w 5467936"/>
              <a:gd name="connsiteY2" fmla="*/ 6858000 h 6858000"/>
              <a:gd name="connsiteX3" fmla="*/ 0 w 5467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936" h="6858000">
                <a:moveTo>
                  <a:pt x="0" y="0"/>
                </a:moveTo>
                <a:lnTo>
                  <a:pt x="5467936" y="0"/>
                </a:lnTo>
                <a:lnTo>
                  <a:pt x="546793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8B1ECC-3463-5BD8-4211-9613F7307C5F}"/>
              </a:ext>
            </a:extLst>
          </p:cNvPr>
          <p:cNvSpPr/>
          <p:nvPr/>
        </p:nvSpPr>
        <p:spPr>
          <a:xfrm>
            <a:off x="6724064" y="0"/>
            <a:ext cx="5467936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2DBC3-9557-119D-64BA-7D13E481A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10" y="3974059"/>
            <a:ext cx="2885640" cy="21130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805909-E837-48AC-A401-B15C79D91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1" y="3302921"/>
            <a:ext cx="2932466" cy="2862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8CD374-1A2A-839E-BA4E-33400EB96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51" y="272232"/>
            <a:ext cx="2745162" cy="2101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8E9477-EFE4-54BD-2DFD-E2BDB6EF3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" y="237148"/>
            <a:ext cx="3146688" cy="2171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B3B601-B5D5-4EBC-CF5D-BCE48D57DD04}"/>
              </a:ext>
            </a:extLst>
          </p:cNvPr>
          <p:cNvSpPr txBox="1"/>
          <p:nvPr/>
        </p:nvSpPr>
        <p:spPr>
          <a:xfrm>
            <a:off x="7379840" y="2992956"/>
            <a:ext cx="42127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E</a:t>
            </a:r>
            <a:r>
              <a:rPr lang="en-US" sz="2800" b="1" i="0" dirty="0">
                <a:solidFill>
                  <a:schemeClr val="bg1"/>
                </a:solidFill>
                <a:effectLst/>
                <a:ea typeface="Segoe UI Historic" panose="020B0502040204020203" pitchFamily="34" charset="0"/>
                <a:cs typeface="Segoe UI Historic" panose="020B0502040204020203" pitchFamily="34" charset="0"/>
              </a:rPr>
              <a:t>xcel sheet for network diagram</a:t>
            </a:r>
            <a:endParaRPr lang="en-US" sz="2800" b="1" dirty="0">
              <a:solidFill>
                <a:schemeClr val="bg1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F5DC2-BD2E-391F-375D-5393F0F3FAFE}"/>
              </a:ext>
            </a:extLst>
          </p:cNvPr>
          <p:cNvSpPr/>
          <p:nvPr/>
        </p:nvSpPr>
        <p:spPr>
          <a:xfrm>
            <a:off x="7141029" y="2960914"/>
            <a:ext cx="4690393" cy="10181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782EB-5870-1FCC-1EAA-92110780ED74}"/>
              </a:ext>
            </a:extLst>
          </p:cNvPr>
          <p:cNvSpPr txBox="1"/>
          <p:nvPr/>
        </p:nvSpPr>
        <p:spPr>
          <a:xfrm>
            <a:off x="419996" y="2433281"/>
            <a:ext cx="239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8: </a:t>
            </a:r>
            <a:r>
              <a:rPr lang="en-US" sz="1400" dirty="0"/>
              <a:t>Service table of </a:t>
            </a:r>
            <a:r>
              <a:rPr lang="en-US" sz="1400" b="1" dirty="0"/>
              <a:t>Link3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A69E3-53E0-EC95-D982-CE5C5F310F50}"/>
              </a:ext>
            </a:extLst>
          </p:cNvPr>
          <p:cNvSpPr txBox="1"/>
          <p:nvPr/>
        </p:nvSpPr>
        <p:spPr>
          <a:xfrm>
            <a:off x="3767564" y="2443460"/>
            <a:ext cx="239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9: </a:t>
            </a:r>
            <a:r>
              <a:rPr lang="en-US" sz="1400" dirty="0"/>
              <a:t>Service table of </a:t>
            </a:r>
            <a:r>
              <a:rPr lang="en-US" sz="1400" dirty="0" err="1"/>
              <a:t>Spark</a:t>
            </a:r>
            <a:r>
              <a:rPr lang="en-US" sz="1400" b="1" dirty="0" err="1"/>
              <a:t>IT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1BC01-3E68-5681-7E0D-646022FCDDC9}"/>
              </a:ext>
            </a:extLst>
          </p:cNvPr>
          <p:cNvSpPr txBox="1"/>
          <p:nvPr/>
        </p:nvSpPr>
        <p:spPr>
          <a:xfrm>
            <a:off x="468764" y="6307347"/>
            <a:ext cx="2397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9: </a:t>
            </a:r>
            <a:r>
              <a:rPr lang="en-US" sz="1400" dirty="0"/>
              <a:t>Service table of </a:t>
            </a:r>
            <a:r>
              <a:rPr lang="en-US" sz="1400" b="1" dirty="0"/>
              <a:t>Grameenphone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B6BACD-F3F2-7739-A2DF-DE1C5475977C}"/>
              </a:ext>
            </a:extLst>
          </p:cNvPr>
          <p:cNvSpPr txBox="1"/>
          <p:nvPr/>
        </p:nvSpPr>
        <p:spPr>
          <a:xfrm>
            <a:off x="3545424" y="6198255"/>
            <a:ext cx="2664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Fig 10: </a:t>
            </a:r>
            <a:r>
              <a:rPr lang="en-US" sz="1400" dirty="0"/>
              <a:t>Service table of </a:t>
            </a:r>
            <a:r>
              <a:rPr lang="en-US" sz="1400" b="1" dirty="0" err="1"/>
              <a:t>Teletalk</a:t>
            </a:r>
            <a:endParaRPr lang="en-US" sz="1400" b="1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9C04703-6A3B-9EF2-00FA-D40F0E85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583BA-FB36-4069-A002-5112C2718A3C}"/>
              </a:ext>
            </a:extLst>
          </p:cNvPr>
          <p:cNvSpPr txBox="1"/>
          <p:nvPr/>
        </p:nvSpPr>
        <p:spPr>
          <a:xfrm>
            <a:off x="4945416" y="643506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</a:t>
            </a:r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26100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E7F31CA-1200-78F4-9BCB-8EB9EAAB080D}"/>
              </a:ext>
            </a:extLst>
          </p:cNvPr>
          <p:cNvSpPr/>
          <p:nvPr/>
        </p:nvSpPr>
        <p:spPr>
          <a:xfrm>
            <a:off x="0" y="1866900"/>
            <a:ext cx="12192000" cy="4991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50417-62A0-C836-4C5B-420689008994}"/>
              </a:ext>
            </a:extLst>
          </p:cNvPr>
          <p:cNvSpPr txBox="1"/>
          <p:nvPr/>
        </p:nvSpPr>
        <p:spPr>
          <a:xfrm>
            <a:off x="762000" y="790005"/>
            <a:ext cx="11144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50505"/>
                </a:solidFill>
                <a:effectLst/>
              </a:rPr>
              <a:t>Network Simulator 2 is simply a discrete event-driven network simulation tool for studying the dynamic nature of communication networks. Network Simulator 2 provides substantial support for simulation of different protocols over wired and wireless networks.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42054-3E95-3DD1-A2B2-C5DCC814DD1B}"/>
              </a:ext>
            </a:extLst>
          </p:cNvPr>
          <p:cNvSpPr txBox="1"/>
          <p:nvPr/>
        </p:nvSpPr>
        <p:spPr>
          <a:xfrm>
            <a:off x="4348733" y="174485"/>
            <a:ext cx="34945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70C0"/>
                </a:solidFill>
                <a:effectLst/>
                <a:latin typeface="Segoe UI Historic" panose="020B0502040204020203" pitchFamily="34" charset="0"/>
              </a:rPr>
              <a:t>Introduction to NS2 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54FCC3-B416-0849-87CB-CCCBFEA57A41}"/>
              </a:ext>
            </a:extLst>
          </p:cNvPr>
          <p:cNvGrpSpPr/>
          <p:nvPr/>
        </p:nvGrpSpPr>
        <p:grpSpPr>
          <a:xfrm>
            <a:off x="249995" y="2068352"/>
            <a:ext cx="11591151" cy="4325326"/>
            <a:chOff x="249995" y="1981909"/>
            <a:chExt cx="11591151" cy="4325326"/>
          </a:xfrm>
        </p:grpSpPr>
        <p:pic>
          <p:nvPicPr>
            <p:cNvPr id="12" name="Picture 1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F3A3C4E-0C35-197A-2984-D0F42824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709" y="2005856"/>
              <a:ext cx="2115118" cy="4280254"/>
            </a:xfrm>
            <a:prstGeom prst="rect">
              <a:avLst/>
            </a:prstGeom>
          </p:spPr>
        </p:pic>
        <p:pic>
          <p:nvPicPr>
            <p:cNvPr id="14" name="Picture 13" descr="Text&#10;&#10;Description automatically generated">
              <a:extLst>
                <a:ext uri="{FF2B5EF4-FFF2-40B4-BE49-F238E27FC236}">
                  <a16:creationId xmlns:a16="http://schemas.microsoft.com/office/drawing/2014/main" id="{DB2D2DEE-D5BC-1CEE-2C30-5EEC2B05F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95" y="2003034"/>
              <a:ext cx="2865030" cy="4283076"/>
            </a:xfrm>
            <a:prstGeom prst="rect">
              <a:avLst/>
            </a:prstGeom>
          </p:spPr>
        </p:pic>
        <p:pic>
          <p:nvPicPr>
            <p:cNvPr id="16" name="Picture 15" descr="Text&#10;&#10;Description automatically generated">
              <a:extLst>
                <a:ext uri="{FF2B5EF4-FFF2-40B4-BE49-F238E27FC236}">
                  <a16:creationId xmlns:a16="http://schemas.microsoft.com/office/drawing/2014/main" id="{8B8E0127-FF61-918A-ADEB-FCFE6F25D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476" y="2003034"/>
              <a:ext cx="2929824" cy="4229904"/>
            </a:xfrm>
            <a:prstGeom prst="rect">
              <a:avLst/>
            </a:prstGeom>
          </p:spPr>
        </p:pic>
        <p:pic>
          <p:nvPicPr>
            <p:cNvPr id="18" name="Picture 1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7A29F1F-F2C0-97B4-3AAD-0715B2D21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4000" y="1981909"/>
              <a:ext cx="2837146" cy="4325326"/>
            </a:xfrm>
            <a:prstGeom prst="rect">
              <a:avLst/>
            </a:prstGeom>
          </p:spPr>
        </p:pic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2DFA8ED-5A58-A9BA-A61A-DE596147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2573" y="6424001"/>
            <a:ext cx="924828" cy="36512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14564E-024D-4ADD-8718-57217F4CAB1A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133242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0F59454-4362-68BC-13A8-7E7C3E268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t="35298" r="12641" b="41786"/>
          <a:stretch/>
        </p:blipFill>
        <p:spPr>
          <a:xfrm>
            <a:off x="4513613" y="5115794"/>
            <a:ext cx="7214616" cy="120032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86631A-5EA1-1047-CD44-1AFCFF8621CB}"/>
              </a:ext>
            </a:extLst>
          </p:cNvPr>
          <p:cNvSpPr/>
          <p:nvPr/>
        </p:nvSpPr>
        <p:spPr>
          <a:xfrm>
            <a:off x="1" y="1081666"/>
            <a:ext cx="4514850" cy="57763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F2CCD6E-8F68-C84F-30A2-FFEC5B759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t="36857" r="12641" b="42240"/>
          <a:stretch/>
        </p:blipFill>
        <p:spPr>
          <a:xfrm>
            <a:off x="4527550" y="3276415"/>
            <a:ext cx="7214616" cy="1100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EBBE9E-3B6C-FDFB-4EB7-CBA6FADBEC15}"/>
              </a:ext>
            </a:extLst>
          </p:cNvPr>
          <p:cNvSpPr/>
          <p:nvPr/>
        </p:nvSpPr>
        <p:spPr>
          <a:xfrm>
            <a:off x="0" y="0"/>
            <a:ext cx="12192000" cy="10816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E6F99-2198-D861-231F-D327D82AC420}"/>
              </a:ext>
            </a:extLst>
          </p:cNvPr>
          <p:cNvSpPr txBox="1"/>
          <p:nvPr/>
        </p:nvSpPr>
        <p:spPr>
          <a:xfrm>
            <a:off x="3979147" y="279223"/>
            <a:ext cx="4233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ea typeface="Segoe UI Historic" panose="020B0502040204020203" pitchFamily="34" charset="0"/>
                <a:cs typeface="Segoe UI Historic" panose="020B0502040204020203" pitchFamily="34" charset="0"/>
              </a:rPr>
              <a:t>Output topology of NS2</a:t>
            </a:r>
            <a:endParaRPr lang="en-US" sz="2800" b="1" dirty="0">
              <a:solidFill>
                <a:schemeClr val="bg1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76D4CD-F828-1897-B294-AF825FB29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1" t="34307" r="13245" b="40605"/>
          <a:stretch/>
        </p:blipFill>
        <p:spPr>
          <a:xfrm>
            <a:off x="4530373" y="1199117"/>
            <a:ext cx="7212140" cy="13600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699FF-AF6F-EDDF-E00E-4092DCF47936}"/>
              </a:ext>
            </a:extLst>
          </p:cNvPr>
          <p:cNvSpPr txBox="1"/>
          <p:nvPr/>
        </p:nvSpPr>
        <p:spPr>
          <a:xfrm>
            <a:off x="168274" y="1618602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 this data packet is very small  and there started to going to the target point.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AB28EA-9088-A8F9-C731-31CAB2CD7F1A}"/>
              </a:ext>
            </a:extLst>
          </p:cNvPr>
          <p:cNvSpPr txBox="1"/>
          <p:nvPr/>
        </p:nvSpPr>
        <p:spPr>
          <a:xfrm>
            <a:off x="187325" y="3297948"/>
            <a:ext cx="415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 this data packets are going to the  target point and the target point are sending back the data.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E9735-2845-CAF1-8B59-08C92CDD094C}"/>
              </a:ext>
            </a:extLst>
          </p:cNvPr>
          <p:cNvSpPr txBox="1"/>
          <p:nvPr/>
        </p:nvSpPr>
        <p:spPr>
          <a:xfrm>
            <a:off x="168274" y="5115794"/>
            <a:ext cx="415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 this data packets are going to the  target point, but the data packets are very smaller, and they are return into starting point.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B7E2F6-C33C-750C-F27F-87EBD6315F1E}"/>
              </a:ext>
            </a:extLst>
          </p:cNvPr>
          <p:cNvSpPr/>
          <p:nvPr/>
        </p:nvSpPr>
        <p:spPr>
          <a:xfrm>
            <a:off x="187325" y="1341603"/>
            <a:ext cx="4114799" cy="120032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6FF8D8-76D3-CD18-2329-89D9DDBF6CB6}"/>
              </a:ext>
            </a:extLst>
          </p:cNvPr>
          <p:cNvSpPr/>
          <p:nvPr/>
        </p:nvSpPr>
        <p:spPr>
          <a:xfrm>
            <a:off x="206376" y="3159449"/>
            <a:ext cx="4114799" cy="120032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7F7CDE-51E0-6F8B-E5C2-B612803CAE80}"/>
              </a:ext>
            </a:extLst>
          </p:cNvPr>
          <p:cNvSpPr/>
          <p:nvPr/>
        </p:nvSpPr>
        <p:spPr>
          <a:xfrm>
            <a:off x="187325" y="5115794"/>
            <a:ext cx="4114799" cy="120032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664247B-B907-EF46-241A-9C510BB7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6E574-AE53-EF84-BFC3-61A995B02854}"/>
              </a:ext>
            </a:extLst>
          </p:cNvPr>
          <p:cNvSpPr txBox="1"/>
          <p:nvPr/>
        </p:nvSpPr>
        <p:spPr>
          <a:xfrm>
            <a:off x="5886450" y="2627859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Fig: First output of NS2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B0F13-4A65-A161-F990-F356C9E4C419}"/>
              </a:ext>
            </a:extLst>
          </p:cNvPr>
          <p:cNvSpPr txBox="1"/>
          <p:nvPr/>
        </p:nvSpPr>
        <p:spPr>
          <a:xfrm>
            <a:off x="5886450" y="4467238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Fig: Second output of NS2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16DE2-4F71-4E8F-5645-976BE296A558}"/>
              </a:ext>
            </a:extLst>
          </p:cNvPr>
          <p:cNvSpPr txBox="1"/>
          <p:nvPr/>
        </p:nvSpPr>
        <p:spPr>
          <a:xfrm>
            <a:off x="6153150" y="6386973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Fig: Third output of NS2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973377-6FEC-4492-848C-A5994E534981}"/>
              </a:ext>
            </a:extLst>
          </p:cNvPr>
          <p:cNvSpPr txBox="1"/>
          <p:nvPr/>
        </p:nvSpPr>
        <p:spPr>
          <a:xfrm>
            <a:off x="4784998" y="6399779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211505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D2BEEB-1CFA-9C74-5984-43FE6091C624}"/>
              </a:ext>
            </a:extLst>
          </p:cNvPr>
          <p:cNvSpPr/>
          <p:nvPr/>
        </p:nvSpPr>
        <p:spPr>
          <a:xfrm>
            <a:off x="5753100" y="589836"/>
            <a:ext cx="6438900" cy="843428"/>
          </a:xfrm>
          <a:custGeom>
            <a:avLst/>
            <a:gdLst>
              <a:gd name="connsiteX0" fmla="*/ 0 w 6438900"/>
              <a:gd name="connsiteY0" fmla="*/ 0 h 843428"/>
              <a:gd name="connsiteX1" fmla="*/ 6438900 w 6438900"/>
              <a:gd name="connsiteY1" fmla="*/ 0 h 843428"/>
              <a:gd name="connsiteX2" fmla="*/ 6438900 w 6438900"/>
              <a:gd name="connsiteY2" fmla="*/ 843428 h 843428"/>
              <a:gd name="connsiteX3" fmla="*/ 0 w 6438900"/>
              <a:gd name="connsiteY3" fmla="*/ 843428 h 843428"/>
              <a:gd name="connsiteX4" fmla="*/ 0 w 6438900"/>
              <a:gd name="connsiteY4" fmla="*/ 0 h 843428"/>
              <a:gd name="connsiteX0" fmla="*/ 0 w 6438900"/>
              <a:gd name="connsiteY0" fmla="*/ 0 h 881528"/>
              <a:gd name="connsiteX1" fmla="*/ 6438900 w 6438900"/>
              <a:gd name="connsiteY1" fmla="*/ 0 h 881528"/>
              <a:gd name="connsiteX2" fmla="*/ 6438900 w 6438900"/>
              <a:gd name="connsiteY2" fmla="*/ 843428 h 881528"/>
              <a:gd name="connsiteX3" fmla="*/ 514350 w 6438900"/>
              <a:gd name="connsiteY3" fmla="*/ 881528 h 881528"/>
              <a:gd name="connsiteX4" fmla="*/ 0 w 6438900"/>
              <a:gd name="connsiteY4" fmla="*/ 0 h 881528"/>
              <a:gd name="connsiteX0" fmla="*/ 0 w 6438900"/>
              <a:gd name="connsiteY0" fmla="*/ 0 h 843428"/>
              <a:gd name="connsiteX1" fmla="*/ 6438900 w 6438900"/>
              <a:gd name="connsiteY1" fmla="*/ 0 h 843428"/>
              <a:gd name="connsiteX2" fmla="*/ 6438900 w 6438900"/>
              <a:gd name="connsiteY2" fmla="*/ 843428 h 843428"/>
              <a:gd name="connsiteX3" fmla="*/ 527050 w 6438900"/>
              <a:gd name="connsiteY3" fmla="*/ 818028 h 843428"/>
              <a:gd name="connsiteX4" fmla="*/ 0 w 6438900"/>
              <a:gd name="connsiteY4" fmla="*/ 0 h 84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843428">
                <a:moveTo>
                  <a:pt x="0" y="0"/>
                </a:moveTo>
                <a:lnTo>
                  <a:pt x="6438900" y="0"/>
                </a:lnTo>
                <a:lnTo>
                  <a:pt x="6438900" y="843428"/>
                </a:lnTo>
                <a:lnTo>
                  <a:pt x="527050" y="818028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88D50-62CC-83E8-D5D7-65676C4D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06ABB3-01FE-EBA5-8D51-53BD3478B553}"/>
              </a:ext>
            </a:extLst>
          </p:cNvPr>
          <p:cNvSpPr/>
          <p:nvPr/>
        </p:nvSpPr>
        <p:spPr>
          <a:xfrm>
            <a:off x="266700" y="0"/>
            <a:ext cx="57721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cubicBezTo>
                  <a:pt x="3628572" y="3519714"/>
                  <a:pt x="6096000" y="4572000"/>
                  <a:pt x="60960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A84AE-4C9C-1D35-228D-EDBA2147A26D}"/>
              </a:ext>
            </a:extLst>
          </p:cNvPr>
          <p:cNvSpPr txBox="1"/>
          <p:nvPr/>
        </p:nvSpPr>
        <p:spPr>
          <a:xfrm>
            <a:off x="5886450" y="749940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+mj-lt"/>
              </a:rPr>
              <a:t>Summarization of the designed network 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4437D-B6ED-4630-DA47-DBE6EC4350FF}"/>
              </a:ext>
            </a:extLst>
          </p:cNvPr>
          <p:cNvSpPr txBox="1"/>
          <p:nvPr/>
        </p:nvSpPr>
        <p:spPr>
          <a:xfrm>
            <a:off x="6134100" y="1585664"/>
            <a:ext cx="57721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50505"/>
                </a:solidFill>
                <a:effectLst/>
              </a:rPr>
              <a:t>In </a:t>
            </a:r>
            <a:r>
              <a:rPr lang="en-US" b="0" i="0" dirty="0" err="1">
                <a:solidFill>
                  <a:srgbClr val="050505"/>
                </a:solidFill>
                <a:effectLst/>
              </a:rPr>
              <a:t>Zenmap</a:t>
            </a:r>
            <a:r>
              <a:rPr lang="en-US" b="0" i="0" dirty="0">
                <a:solidFill>
                  <a:srgbClr val="050505"/>
                </a:solidFill>
                <a:effectLst/>
              </a:rPr>
              <a:t> frequently used scans can be saved as profiles to make them easy to run repeatedly. It arranges its display to show all ports on a host or all hosts running a specific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50505"/>
                </a:solidFill>
                <a:effectLst/>
              </a:rPr>
              <a:t> After scan 4 different host to the domain telegram.com we find 4 different topology design.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50505"/>
                </a:solidFill>
                <a:effectLst/>
              </a:rPr>
              <a:t>After completed all 4 scans in </a:t>
            </a:r>
            <a:r>
              <a:rPr lang="en-US" sz="1600" b="0" i="0" dirty="0" err="1">
                <a:solidFill>
                  <a:srgbClr val="050505"/>
                </a:solidFill>
                <a:effectLst/>
              </a:rPr>
              <a:t>Zenmap</a:t>
            </a:r>
            <a:r>
              <a:rPr lang="en-US" sz="1600" b="0" i="0" dirty="0">
                <a:solidFill>
                  <a:srgbClr val="050505"/>
                </a:solidFill>
                <a:effectLst/>
              </a:rPr>
              <a:t> collect all IP addresses of the 4 different network and store in a excel sheet and prepare a final sheet of all 4 networks organized level by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50505"/>
                </a:solidFill>
                <a:effectLst/>
              </a:rPr>
              <a:t> Network Simulator 2 (NS2) provides substantial support for simulation of different protocols over wired and wireless networks. It provides a highly modular platform for wired and wireless simulations supporting different network elements, protocols, traffic, and routing types.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50505"/>
                </a:solidFill>
                <a:effectLst/>
              </a:rPr>
              <a:t>Source code is used in NS2 to demonstrate network flow. </a:t>
            </a:r>
          </a:p>
          <a:p>
            <a:endParaRPr lang="en-US" sz="1600" dirty="0">
              <a:solidFill>
                <a:srgbClr val="050505"/>
              </a:solidFill>
            </a:endParaRPr>
          </a:p>
          <a:p>
            <a:r>
              <a:rPr lang="en-US" b="0" i="0" dirty="0">
                <a:solidFill>
                  <a:srgbClr val="050505"/>
                </a:solidFill>
                <a:effectLst/>
              </a:rPr>
              <a:t>Finally, four different source use NS2 to pass data packet to reach the destination telegram.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25E5F6C-A726-3A87-32C5-73AA1CD9BA47}"/>
              </a:ext>
            </a:extLst>
          </p:cNvPr>
          <p:cNvSpPr/>
          <p:nvPr/>
        </p:nvSpPr>
        <p:spPr>
          <a:xfrm>
            <a:off x="152400" y="0"/>
            <a:ext cx="57721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cubicBezTo>
                  <a:pt x="3628572" y="3519714"/>
                  <a:pt x="6096000" y="4572000"/>
                  <a:pt x="609600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C228BDD0-36BF-C6D8-58EB-6874ED73A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1" r="20301"/>
          <a:stretch/>
        </p:blipFill>
        <p:spPr>
          <a:xfrm>
            <a:off x="0" y="0"/>
            <a:ext cx="5772150" cy="6858000"/>
          </a:xfrm>
          <a:custGeom>
            <a:avLst/>
            <a:gdLst>
              <a:gd name="connsiteX0" fmla="*/ 0 w 5772150"/>
              <a:gd name="connsiteY0" fmla="*/ 0 h 6858000"/>
              <a:gd name="connsiteX1" fmla="*/ 5772150 w 5772150"/>
              <a:gd name="connsiteY1" fmla="*/ 0 h 6858000"/>
              <a:gd name="connsiteX2" fmla="*/ 5772150 w 5772150"/>
              <a:gd name="connsiteY2" fmla="*/ 6858000 h 6858000"/>
              <a:gd name="connsiteX3" fmla="*/ 0 w 5772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50" h="6858000">
                <a:moveTo>
                  <a:pt x="0" y="0"/>
                </a:moveTo>
                <a:lnTo>
                  <a:pt x="5772150" y="0"/>
                </a:lnTo>
                <a:cubicBezTo>
                  <a:pt x="3435804" y="3519714"/>
                  <a:pt x="5772150" y="4572000"/>
                  <a:pt x="5772150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FCD060-259D-43F9-B9EB-AF6D3C6A8A1C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</a:t>
            </a:r>
            <a:r>
              <a:rPr lang="en-US" sz="2000" b="1" dirty="0">
                <a:latin typeface="Berlin Sans FB Demi" panose="020E0802020502020306" pitchFamily="34" charset="0"/>
              </a:rPr>
              <a:t>P CSE-3304</a:t>
            </a:r>
          </a:p>
        </p:txBody>
      </p:sp>
    </p:spTree>
    <p:extLst>
      <p:ext uri="{BB962C8B-B14F-4D97-AF65-F5344CB8AC3E}">
        <p14:creationId xmlns:p14="http://schemas.microsoft.com/office/powerpoint/2010/main" val="85998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>
            <a:extLst>
              <a:ext uri="{FF2B5EF4-FFF2-40B4-BE49-F238E27FC236}">
                <a16:creationId xmlns:a16="http://schemas.microsoft.com/office/drawing/2014/main" id="{3B213F14-7F79-776F-ADA2-C1A82F204F50}"/>
              </a:ext>
            </a:extLst>
          </p:cNvPr>
          <p:cNvSpPr/>
          <p:nvPr/>
        </p:nvSpPr>
        <p:spPr>
          <a:xfrm>
            <a:off x="0" y="0"/>
            <a:ext cx="809625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3714750 w 6096000"/>
              <a:gd name="connsiteY1" fmla="*/ 5715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3695700 w 6096000"/>
              <a:gd name="connsiteY1" fmla="*/ 1905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3702050 w 6096000"/>
              <a:gd name="connsiteY1" fmla="*/ 635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37084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37084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5B85A-4CF3-42D4-96CC-B1C3F6E7C127}"/>
              </a:ext>
            </a:extLst>
          </p:cNvPr>
          <p:cNvSpPr/>
          <p:nvPr/>
        </p:nvSpPr>
        <p:spPr>
          <a:xfrm>
            <a:off x="561975" y="800100"/>
            <a:ext cx="11068050" cy="525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540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F4DD8-7159-4F98-94DA-433082395C86}"/>
              </a:ext>
            </a:extLst>
          </p:cNvPr>
          <p:cNvSpPr txBox="1"/>
          <p:nvPr/>
        </p:nvSpPr>
        <p:spPr>
          <a:xfrm>
            <a:off x="1143000" y="2001990"/>
            <a:ext cx="329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070C0"/>
                </a:solidFill>
                <a:effectLst/>
                <a:latin typeface="Segoe UI Historic" panose="020B0502040204020203" pitchFamily="34" charset="0"/>
              </a:rPr>
              <a:t>Conclusion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67F2D3A-998B-4C95-9C4D-F190935D3267}"/>
              </a:ext>
            </a:extLst>
          </p:cNvPr>
          <p:cNvSpPr/>
          <p:nvPr/>
        </p:nvSpPr>
        <p:spPr>
          <a:xfrm>
            <a:off x="1162050" y="1859728"/>
            <a:ext cx="1407549" cy="123212"/>
          </a:xfrm>
          <a:prstGeom prst="roundRect">
            <a:avLst>
              <a:gd name="adj" fmla="val 50000"/>
            </a:avLst>
          </a:prstGeom>
          <a:solidFill>
            <a:srgbClr val="985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36">
            <a:extLst>
              <a:ext uri="{FF2B5EF4-FFF2-40B4-BE49-F238E27FC236}">
                <a16:creationId xmlns:a16="http://schemas.microsoft.com/office/drawing/2014/main" id="{621BBA67-762B-46DF-9219-6E0624C92B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0" r="17070"/>
          <a:stretch/>
        </p:blipFill>
        <p:spPr>
          <a:xfrm>
            <a:off x="5962652" y="800100"/>
            <a:ext cx="5196600" cy="5260282"/>
          </a:xfrm>
          <a:custGeom>
            <a:avLst/>
            <a:gdLst>
              <a:gd name="connsiteX0" fmla="*/ 1392635 w 5570538"/>
              <a:gd name="connsiteY0" fmla="*/ 0 h 5638800"/>
              <a:gd name="connsiteX1" fmla="*/ 5570538 w 5570538"/>
              <a:gd name="connsiteY1" fmla="*/ 0 h 5638800"/>
              <a:gd name="connsiteX2" fmla="*/ 4177904 w 5570538"/>
              <a:gd name="connsiteY2" fmla="*/ 5638800 h 5638800"/>
              <a:gd name="connsiteX3" fmla="*/ 0 w 557053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538" h="5638800">
                <a:moveTo>
                  <a:pt x="1392635" y="0"/>
                </a:moveTo>
                <a:lnTo>
                  <a:pt x="5570538" y="0"/>
                </a:lnTo>
                <a:lnTo>
                  <a:pt x="4177904" y="5638800"/>
                </a:lnTo>
                <a:lnTo>
                  <a:pt x="0" y="56388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AA0D9-3934-8FB9-633D-34E69603B797}"/>
              </a:ext>
            </a:extLst>
          </p:cNvPr>
          <p:cNvSpPr txBox="1"/>
          <p:nvPr/>
        </p:nvSpPr>
        <p:spPr>
          <a:xfrm>
            <a:off x="745989" y="2638083"/>
            <a:ext cx="5772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We got a huge knowledge in computer network lab. But we have some technical issues in zenmap.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 It might takes lots of time to scan. We hope this will be fixed in the future.   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FB46196-7991-1C32-6793-AD2C632F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E1796-65EA-477A-B9B9-0BEDA5C5ED33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42666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202FB0AA-F161-B90D-435C-7766353287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r="1291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1B6B07-D362-54F6-29B1-5CB268B79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82689-9CE6-614F-4DA4-AB98DE74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E24357C-768B-270B-5056-49D4A23CEBE5}"/>
              </a:ext>
            </a:extLst>
          </p:cNvPr>
          <p:cNvSpPr/>
          <p:nvPr/>
        </p:nvSpPr>
        <p:spPr>
          <a:xfrm>
            <a:off x="4800600" y="0"/>
            <a:ext cx="7315200" cy="6858000"/>
          </a:xfrm>
          <a:prstGeom prst="parallelogram">
            <a:avLst>
              <a:gd name="adj" fmla="val 3444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F27088A-DE5D-320D-A201-586483D7DADB}"/>
              </a:ext>
            </a:extLst>
          </p:cNvPr>
          <p:cNvSpPr/>
          <p:nvPr/>
        </p:nvSpPr>
        <p:spPr>
          <a:xfrm>
            <a:off x="4914900" y="0"/>
            <a:ext cx="7315200" cy="6858000"/>
          </a:xfrm>
          <a:prstGeom prst="parallelogram">
            <a:avLst>
              <a:gd name="adj" fmla="val 344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1A3445-2DFD-D3F4-4D23-33CD39211A3F}"/>
              </a:ext>
            </a:extLst>
          </p:cNvPr>
          <p:cNvSpPr txBox="1"/>
          <p:nvPr/>
        </p:nvSpPr>
        <p:spPr>
          <a:xfrm>
            <a:off x="7308056" y="1470900"/>
            <a:ext cx="3100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effectLst/>
              </a:rPr>
              <a:t> References </a:t>
            </a:r>
            <a:endParaRPr 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DE493-A52F-0CD9-FE9B-AB11655C1A9C}"/>
              </a:ext>
            </a:extLst>
          </p:cNvPr>
          <p:cNvSpPr txBox="1"/>
          <p:nvPr/>
        </p:nvSpPr>
        <p:spPr>
          <a:xfrm>
            <a:off x="6349603" y="2412931"/>
            <a:ext cx="42171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400" b="0" i="0" dirty="0">
                <a:effectLst/>
                <a:latin typeface="inher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https://ipwithease.com/introduction-to-zenmap-nmap</a:t>
            </a:r>
            <a:r>
              <a:rPr lang="en-US" sz="2400" b="0" i="0" dirty="0">
                <a:effectLst/>
                <a:latin typeface="Segoe UI Historic" panose="020B0502040204020203" pitchFamily="34" charset="0"/>
              </a:rPr>
              <a:t> network-mapper/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b="0" i="0" dirty="0">
                <a:effectLst/>
                <a:latin typeface="inher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https://link.springer.com/chapter/10.1007/978-1-4614</a:t>
            </a:r>
            <a:r>
              <a:rPr lang="en-US" sz="2400" b="0" i="0" dirty="0">
                <a:effectLst/>
                <a:latin typeface="Segoe UI Historic" panose="020B0502040204020203" pitchFamily="34" charset="0"/>
              </a:rPr>
              <a:t> 1406-3_2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b="0" i="0" dirty="0">
                <a:effectLst/>
                <a:latin typeface="inher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https://nmap.org/book/zenmap-results.html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2CA02-1B86-4381-8693-3E004DDA264D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370135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562DA5-269D-D9DC-E796-DC73174919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9" r="1925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2070E0-53DB-69EB-9FF1-F428EF1A7D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3A334-ED9A-268B-AF49-242F2B2E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16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9025BE7-0F12-8842-0CA0-994D8F0720E3}"/>
              </a:ext>
            </a:extLst>
          </p:cNvPr>
          <p:cNvSpPr/>
          <p:nvPr/>
        </p:nvSpPr>
        <p:spPr>
          <a:xfrm>
            <a:off x="0" y="2209955"/>
            <a:ext cx="6763658" cy="3013372"/>
          </a:xfrm>
          <a:custGeom>
            <a:avLst/>
            <a:gdLst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6667500 w 6667500"/>
              <a:gd name="connsiteY2" fmla="*/ 228600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5219700 w 6667500"/>
              <a:gd name="connsiteY2" fmla="*/ 226695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2286000">
                <a:moveTo>
                  <a:pt x="0" y="0"/>
                </a:moveTo>
                <a:lnTo>
                  <a:pt x="6667500" y="0"/>
                </a:lnTo>
                <a:lnTo>
                  <a:pt x="5219700" y="226695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2AAF204-1900-ADC9-DE46-04729B0AC900}"/>
              </a:ext>
            </a:extLst>
          </p:cNvPr>
          <p:cNvSpPr/>
          <p:nvPr/>
        </p:nvSpPr>
        <p:spPr>
          <a:xfrm>
            <a:off x="117928" y="2373033"/>
            <a:ext cx="6763658" cy="3013372"/>
          </a:xfrm>
          <a:custGeom>
            <a:avLst/>
            <a:gdLst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6667500 w 6667500"/>
              <a:gd name="connsiteY2" fmla="*/ 228600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5219700 w 6667500"/>
              <a:gd name="connsiteY2" fmla="*/ 226695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2286000">
                <a:moveTo>
                  <a:pt x="0" y="0"/>
                </a:moveTo>
                <a:lnTo>
                  <a:pt x="6667500" y="0"/>
                </a:lnTo>
                <a:lnTo>
                  <a:pt x="5219700" y="226695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63C0B0-61B8-A44D-46E9-BAE9E6B63255}"/>
              </a:ext>
            </a:extLst>
          </p:cNvPr>
          <p:cNvSpPr txBox="1"/>
          <p:nvPr/>
        </p:nvSpPr>
        <p:spPr>
          <a:xfrm>
            <a:off x="607333" y="3208809"/>
            <a:ext cx="4286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ea typeface="Segoe UI Historic" panose="020B0502040204020203" pitchFamily="34" charset="0"/>
                <a:cs typeface="Segoe UI Historic" panose="020B0502040204020203" pitchFamily="34" charset="0"/>
              </a:rPr>
              <a:t>THANK YOU</a:t>
            </a:r>
            <a:endParaRPr lang="en-US" sz="5400" b="1" dirty="0">
              <a:solidFill>
                <a:schemeClr val="bg1"/>
              </a:solidFill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17D8A-BE6D-47E8-8D2F-0BADDF548A46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226639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448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Berlin Sans FB Demi</vt:lpstr>
      <vt:lpstr>Calibri</vt:lpstr>
      <vt:lpstr>Calibri Light</vt:lpstr>
      <vt:lpstr>Courier New</vt:lpstr>
      <vt:lpstr>inherit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 Tamanna</dc:creator>
  <cp:lastModifiedBy>Rifa Tamanna</cp:lastModifiedBy>
  <cp:revision>1</cp:revision>
  <dcterms:created xsi:type="dcterms:W3CDTF">2022-12-26T14:13:18Z</dcterms:created>
  <dcterms:modified xsi:type="dcterms:W3CDTF">2022-12-26T14:28:15Z</dcterms:modified>
</cp:coreProperties>
</file>